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9" r:id="rId3"/>
    <p:sldId id="296" r:id="rId4"/>
    <p:sldId id="297" r:id="rId5"/>
    <p:sldId id="298" r:id="rId6"/>
    <p:sldId id="300" r:id="rId7"/>
    <p:sldId id="302" r:id="rId8"/>
    <p:sldId id="299" r:id="rId9"/>
    <p:sldId id="303" r:id="rId10"/>
    <p:sldId id="307" r:id="rId11"/>
    <p:sldId id="306" r:id="rId12"/>
    <p:sldId id="308" r:id="rId13"/>
    <p:sldId id="304" r:id="rId14"/>
    <p:sldId id="313" r:id="rId15"/>
    <p:sldId id="314" r:id="rId16"/>
    <p:sldId id="315" r:id="rId17"/>
    <p:sldId id="25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642"/>
    <a:srgbClr val="77933C"/>
    <a:srgbClr val="1F497D"/>
    <a:srgbClr val="385D8A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2" d="100"/>
          <a:sy n="82" d="100"/>
        </p:scale>
        <p:origin x="20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FDCF9-B5CF-4B41-A566-C8A1B11692E3}" type="datetimeFigureOut">
              <a:rPr lang="hu-HU" smtClean="0"/>
              <a:t>2019. 11. 25.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65ADF-10E6-4808-8C28-75F56576240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34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A munkaerőpiac</a:t>
            </a:r>
            <a:r>
              <a:rPr lang="hu-HU" sz="2800" baseline="0" dirty="0" smtClean="0">
                <a:solidFill>
                  <a:schemeClr val="bg1"/>
                </a:solidFill>
              </a:rPr>
              <a:t> és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-szervezet</a:t>
            </a:r>
            <a:r>
              <a:rPr lang="hu-HU" sz="2800" baseline="0" dirty="0" smtClean="0">
                <a:solidFill>
                  <a:schemeClr val="bg1"/>
                </a:solidFill>
              </a:rPr>
              <a:t> közgazdaságtana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Példa/Illusztráció/Kérdés/Feladat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233772" y="836712"/>
            <a:ext cx="8676456" cy="5760640"/>
          </a:xfrm>
          <a:solidFill>
            <a:schemeClr val="accent3">
              <a:lumMod val="75000"/>
              <a:alpha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</p:spPr>
        <p:txBody>
          <a:bodyPr/>
          <a:lstStyle>
            <a:lvl1pPr marL="457200" indent="-457200">
              <a:buClr>
                <a:schemeClr val="accent3">
                  <a:lumMod val="75000"/>
                </a:schemeClr>
              </a:buClr>
              <a:buFont typeface="Calibri" panose="020F0502020204030204" pitchFamily="34" charset="0"/>
              <a:buChar char="•"/>
              <a:defRPr/>
            </a:lvl1pPr>
            <a:lvl2pPr marL="742950" indent="-285750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§"/>
              <a:defRPr/>
            </a:lvl2pPr>
            <a:lvl3pPr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Első szint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 anchor="ctr" anchorCtr="0"/>
          <a:lstStyle/>
          <a:p>
            <a:r>
              <a:rPr lang="hu-HU" dirty="0" smtClean="0"/>
              <a:t>Nem pénzbeli javadalmazás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Pénzegyenértékes mérése - Bonyodalom</a:t>
            </a:r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5580112" y="6228601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13" name="Szabadkézi sokszög 12"/>
          <p:cNvSpPr/>
          <p:nvPr/>
        </p:nvSpPr>
        <p:spPr>
          <a:xfrm>
            <a:off x="1998339" y="1171431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lipszis 14"/>
          <p:cNvSpPr/>
          <p:nvPr/>
        </p:nvSpPr>
        <p:spPr>
          <a:xfrm>
            <a:off x="2051721" y="2141567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abadkézi sokszög 16"/>
          <p:cNvSpPr/>
          <p:nvPr/>
        </p:nvSpPr>
        <p:spPr>
          <a:xfrm>
            <a:off x="1616720" y="2034872"/>
            <a:ext cx="6487493" cy="1380182"/>
          </a:xfrm>
          <a:custGeom>
            <a:avLst/>
            <a:gdLst>
              <a:gd name="connsiteX0" fmla="*/ 0 w 4889500"/>
              <a:gd name="connsiteY0" fmla="*/ 0 h 1397000"/>
              <a:gd name="connsiteX1" fmla="*/ 1384300 w 4889500"/>
              <a:gd name="connsiteY1" fmla="*/ 749300 h 1397000"/>
              <a:gd name="connsiteX2" fmla="*/ 3327400 w 4889500"/>
              <a:gd name="connsiteY2" fmla="*/ 1193800 h 1397000"/>
              <a:gd name="connsiteX3" fmla="*/ 4889500 w 4889500"/>
              <a:gd name="connsiteY3" fmla="*/ 1397000 h 1397000"/>
              <a:gd name="connsiteX4" fmla="*/ 4889500 w 4889500"/>
              <a:gd name="connsiteY4" fmla="*/ 1397000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89500" h="1397000">
                <a:moveTo>
                  <a:pt x="0" y="0"/>
                </a:moveTo>
                <a:cubicBezTo>
                  <a:pt x="414866" y="275166"/>
                  <a:pt x="829733" y="550333"/>
                  <a:pt x="1384300" y="749300"/>
                </a:cubicBezTo>
                <a:cubicBezTo>
                  <a:pt x="1938867" y="948267"/>
                  <a:pt x="2743200" y="1085850"/>
                  <a:pt x="3327400" y="1193800"/>
                </a:cubicBezTo>
                <a:cubicBezTo>
                  <a:pt x="3911600" y="1301750"/>
                  <a:pt x="4889500" y="1397000"/>
                  <a:pt x="4889500" y="1397000"/>
                </a:cubicBezTo>
                <a:lnTo>
                  <a:pt x="4889500" y="1397000"/>
                </a:ln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Ellipszis 21"/>
          <p:cNvSpPr/>
          <p:nvPr/>
        </p:nvSpPr>
        <p:spPr>
          <a:xfrm>
            <a:off x="6498231" y="4242619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Ellipszis 31"/>
          <p:cNvSpPr/>
          <p:nvPr/>
        </p:nvSpPr>
        <p:spPr>
          <a:xfrm>
            <a:off x="4572000" y="2640064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Ellipszis 32"/>
          <p:cNvSpPr/>
          <p:nvPr/>
        </p:nvSpPr>
        <p:spPr>
          <a:xfrm>
            <a:off x="5580112" y="3226711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Ellipszis 33"/>
          <p:cNvSpPr/>
          <p:nvPr/>
        </p:nvSpPr>
        <p:spPr>
          <a:xfrm>
            <a:off x="2582094" y="2640064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Ellipszis 34"/>
          <p:cNvSpPr/>
          <p:nvPr/>
        </p:nvSpPr>
        <p:spPr>
          <a:xfrm>
            <a:off x="7816181" y="2988608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Ellipszis 35"/>
          <p:cNvSpPr/>
          <p:nvPr/>
        </p:nvSpPr>
        <p:spPr>
          <a:xfrm>
            <a:off x="4114181" y="354080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Ellipszis 36"/>
          <p:cNvSpPr/>
          <p:nvPr/>
        </p:nvSpPr>
        <p:spPr>
          <a:xfrm>
            <a:off x="2286370" y="171802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Ellipszis 37"/>
          <p:cNvSpPr/>
          <p:nvPr/>
        </p:nvSpPr>
        <p:spPr>
          <a:xfrm>
            <a:off x="7531245" y="425906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Ellipszis 38"/>
          <p:cNvSpPr/>
          <p:nvPr/>
        </p:nvSpPr>
        <p:spPr>
          <a:xfrm>
            <a:off x="2142354" y="1012096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4402213" y="1171431"/>
            <a:ext cx="3417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mintába szerencsétlenségünkre különböző dolgozók kerülnek be</a:t>
            </a:r>
          </a:p>
        </p:txBody>
      </p:sp>
      <p:cxnSp>
        <p:nvCxnSpPr>
          <p:cNvPr id="44" name="Egyenes összekötő nyíllal 43"/>
          <p:cNvCxnSpPr>
            <a:endCxn id="15" idx="6"/>
          </p:cNvCxnSpPr>
          <p:nvPr/>
        </p:nvCxnSpPr>
        <p:spPr>
          <a:xfrm flipH="1">
            <a:off x="2339753" y="1817762"/>
            <a:ext cx="2664295" cy="46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Egyenes összekötő nyíllal 44"/>
          <p:cNvCxnSpPr>
            <a:endCxn id="22" idx="0"/>
          </p:cNvCxnSpPr>
          <p:nvPr/>
        </p:nvCxnSpPr>
        <p:spPr>
          <a:xfrm>
            <a:off x="5156449" y="1817762"/>
            <a:ext cx="1485798" cy="2424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38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Pénzegyenértékes mérése - Bonyodalom</a:t>
            </a:r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5580112" y="6228601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13" name="Szabadkézi sokszög 12"/>
          <p:cNvSpPr/>
          <p:nvPr/>
        </p:nvSpPr>
        <p:spPr>
          <a:xfrm>
            <a:off x="1998339" y="1171431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lipszis 14"/>
          <p:cNvSpPr/>
          <p:nvPr/>
        </p:nvSpPr>
        <p:spPr>
          <a:xfrm>
            <a:off x="2051721" y="2141567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abadkézi sokszög 16"/>
          <p:cNvSpPr/>
          <p:nvPr/>
        </p:nvSpPr>
        <p:spPr>
          <a:xfrm>
            <a:off x="1616720" y="2034872"/>
            <a:ext cx="6487493" cy="1380182"/>
          </a:xfrm>
          <a:custGeom>
            <a:avLst/>
            <a:gdLst>
              <a:gd name="connsiteX0" fmla="*/ 0 w 4889500"/>
              <a:gd name="connsiteY0" fmla="*/ 0 h 1397000"/>
              <a:gd name="connsiteX1" fmla="*/ 1384300 w 4889500"/>
              <a:gd name="connsiteY1" fmla="*/ 749300 h 1397000"/>
              <a:gd name="connsiteX2" fmla="*/ 3327400 w 4889500"/>
              <a:gd name="connsiteY2" fmla="*/ 1193800 h 1397000"/>
              <a:gd name="connsiteX3" fmla="*/ 4889500 w 4889500"/>
              <a:gd name="connsiteY3" fmla="*/ 1397000 h 1397000"/>
              <a:gd name="connsiteX4" fmla="*/ 4889500 w 4889500"/>
              <a:gd name="connsiteY4" fmla="*/ 1397000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89500" h="1397000">
                <a:moveTo>
                  <a:pt x="0" y="0"/>
                </a:moveTo>
                <a:cubicBezTo>
                  <a:pt x="414866" y="275166"/>
                  <a:pt x="829733" y="550333"/>
                  <a:pt x="1384300" y="749300"/>
                </a:cubicBezTo>
                <a:cubicBezTo>
                  <a:pt x="1938867" y="948267"/>
                  <a:pt x="2743200" y="1085850"/>
                  <a:pt x="3327400" y="1193800"/>
                </a:cubicBezTo>
                <a:cubicBezTo>
                  <a:pt x="3911600" y="1301750"/>
                  <a:pt x="4889500" y="1397000"/>
                  <a:pt x="4889500" y="1397000"/>
                </a:cubicBezTo>
                <a:lnTo>
                  <a:pt x="4889500" y="1397000"/>
                </a:ln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Ellipszis 21"/>
          <p:cNvSpPr/>
          <p:nvPr/>
        </p:nvSpPr>
        <p:spPr>
          <a:xfrm>
            <a:off x="6498231" y="4242619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" name="Egyenes összekötő 3"/>
          <p:cNvCxnSpPr/>
          <p:nvPr/>
        </p:nvCxnSpPr>
        <p:spPr>
          <a:xfrm>
            <a:off x="1310326" y="1894788"/>
            <a:ext cx="6994688" cy="33370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2987824" y="953731"/>
            <a:ext cx="59439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Becsült pénzegyenértékes (piros egyenes meredeksége) kevesebb, mint ami a kék közömbösségi görbéhez tartozik, és több, mint ami a zöldhöz tartozik.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97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Pénzegyenértékesek számítása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Segédlet - Bér, rugalmasság, </a:t>
            </a:r>
            <a:r>
              <a:rPr lang="hu-HU" dirty="0" smtClean="0"/>
              <a:t>veszély.xlsx</a:t>
            </a:r>
          </a:p>
          <a:p>
            <a:pPr lvl="1"/>
            <a:r>
              <a:rPr lang="hu-HU" dirty="0" smtClean="0"/>
              <a:t>Piackutatás alapján a következő vállalati adatokat gyűjtöttük egy mintára vonatkozóan</a:t>
            </a:r>
          </a:p>
          <a:p>
            <a:pPr lvl="2"/>
            <a:r>
              <a:rPr lang="hu-HU" dirty="0" smtClean="0"/>
              <a:t>Bér</a:t>
            </a:r>
          </a:p>
          <a:p>
            <a:pPr lvl="2"/>
            <a:r>
              <a:rPr lang="hu-HU" dirty="0" smtClean="0"/>
              <a:t>Súlyos munkahelyi baleset valószínűsége</a:t>
            </a:r>
          </a:p>
          <a:p>
            <a:pPr lvl="2"/>
            <a:r>
              <a:rPr lang="hu-HU" dirty="0" smtClean="0"/>
              <a:t>Rugalmas munkaidő aránya az összes munkaidőből</a:t>
            </a:r>
          </a:p>
          <a:p>
            <a:pPr lvl="1"/>
            <a:r>
              <a:rPr lang="hu-HU" dirty="0" smtClean="0"/>
              <a:t>Feltesszük, hogy az dolgozók idevonatkozó preferenciái hasonlóak</a:t>
            </a:r>
          </a:p>
          <a:p>
            <a:pPr lvl="1"/>
            <a:r>
              <a:rPr lang="hu-HU" dirty="0" smtClean="0"/>
              <a:t>Készítsünk kvadratikus regressziót, ahol a bér a magyarázott változó és a kockázat, illetve a rugalmasság a magyarázó ismérvek!</a:t>
            </a:r>
          </a:p>
          <a:p>
            <a:pPr lvl="1"/>
            <a:r>
              <a:rPr lang="hu-HU" dirty="0" smtClean="0"/>
              <a:t>Értelmezzük az eredményeket!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13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Munkakör-értékelő mutatószámok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Segítségükkel ki lehet alakítania és ellenőrizni lehet a bérszerkezetet, rá lehet mutatni esetleges </a:t>
            </a:r>
            <a:r>
              <a:rPr lang="hu-HU" dirty="0" err="1" smtClean="0"/>
              <a:t>diszkri-minációkra</a:t>
            </a:r>
            <a:r>
              <a:rPr lang="hu-HU" dirty="0" smtClean="0"/>
              <a:t> – ezt tudjuk az otthoni olvasmányokból</a:t>
            </a:r>
          </a:p>
          <a:p>
            <a:pPr lvl="1"/>
            <a:r>
              <a:rPr lang="hu-HU" dirty="0" smtClean="0"/>
              <a:t>Nem versenyző szektor béreinek meghatározása</a:t>
            </a:r>
          </a:p>
          <a:p>
            <a:pPr lvl="2"/>
            <a:r>
              <a:rPr lang="hu-HU" dirty="0" smtClean="0"/>
              <a:t>Hasonló munkakör keresése a versenyző szektorból</a:t>
            </a:r>
          </a:p>
          <a:p>
            <a:pPr lvl="2"/>
            <a:r>
              <a:rPr lang="hu-HU" dirty="0" smtClean="0"/>
              <a:t>Munkakör-értékelő mutatószámok alapján történő becslés</a:t>
            </a:r>
          </a:p>
          <a:p>
            <a:pPr lvl="1"/>
            <a:r>
              <a:rPr lang="hu-HU" dirty="0" smtClean="0"/>
              <a:t>Toborzás új munkakörhöz</a:t>
            </a:r>
            <a:endParaRPr lang="hu-HU" dirty="0"/>
          </a:p>
          <a:p>
            <a:pPr lvl="2"/>
            <a:r>
              <a:rPr lang="hu-HU" dirty="0" smtClean="0"/>
              <a:t>Azonos munkakör bérét hirdetem, és legalkalmasabb jelentkezőket veszem fel – esetleg nem lesz igazán alkalmas</a:t>
            </a:r>
          </a:p>
          <a:p>
            <a:pPr lvl="2"/>
            <a:r>
              <a:rPr lang="hu-HU" dirty="0" smtClean="0"/>
              <a:t>Elvárt tudást és készségeket hirdetem meg, és alkuszom a bérről – esetleg túl drágán jutok munkaerőhöz</a:t>
            </a:r>
          </a:p>
          <a:p>
            <a:pPr lvl="2"/>
            <a:r>
              <a:rPr lang="hu-HU" dirty="0" smtClean="0"/>
              <a:t>Mutatószámok alapján az elvárásokat és a bért együtt hirdetem meg</a:t>
            </a:r>
          </a:p>
        </p:txBody>
      </p:sp>
    </p:spTree>
    <p:extLst>
      <p:ext uri="{BB962C8B-B14F-4D97-AF65-F5344CB8AC3E}">
        <p14:creationId xmlns:p14="http://schemas.microsoft.com/office/powerpoint/2010/main" val="20711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Munkakör-értékelő mutatószámok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Mint minden mutató torzíthatnak. Milyen okokból?</a:t>
            </a:r>
          </a:p>
          <a:p>
            <a:pPr lvl="1"/>
            <a:r>
              <a:rPr lang="hu-HU" dirty="0"/>
              <a:t>Munkaköri jellemzők fokának meghatározása pl. mennyire felelősségteljes, mennyire ergonomikus</a:t>
            </a:r>
          </a:p>
          <a:p>
            <a:pPr lvl="2"/>
            <a:r>
              <a:rPr lang="hu-HU" dirty="0"/>
              <a:t>Kik döntik ezt el? Elég tájékozottak, pártatlanok, és bölcsek hozzá?</a:t>
            </a:r>
          </a:p>
          <a:p>
            <a:pPr lvl="1"/>
            <a:r>
              <a:rPr lang="hu-HU" dirty="0"/>
              <a:t>Munkaköri jellemzők skáláinak relatív viszonya, és mutatószámító függvény</a:t>
            </a:r>
          </a:p>
          <a:p>
            <a:pPr lvl="2"/>
            <a:r>
              <a:rPr lang="hu-HU" dirty="0"/>
              <a:t>Mennyi pontot ér a nagyon felelős, és mennyit a nagyon nehéz?</a:t>
            </a:r>
          </a:p>
          <a:p>
            <a:pPr lvl="2"/>
            <a:r>
              <a:rPr lang="hu-HU" dirty="0"/>
              <a:t>A bér szempontjából mekkora az egyes jellemzők hozzájárulása?</a:t>
            </a:r>
          </a:p>
          <a:p>
            <a:r>
              <a:rPr lang="hu-HU" dirty="0"/>
              <a:t>Hogyan lehet ezeket a hibákat csökkenteni?</a:t>
            </a:r>
          </a:p>
          <a:p>
            <a:pPr lvl="1"/>
            <a:r>
              <a:rPr lang="hu-HU" dirty="0"/>
              <a:t>Körültekintő regresszióval</a:t>
            </a:r>
          </a:p>
          <a:p>
            <a:pPr lvl="2"/>
            <a:r>
              <a:rPr lang="hu-HU" dirty="0"/>
              <a:t>magyarázóváltozók köre, mintavételi terv, modellszelekció</a:t>
            </a:r>
          </a:p>
          <a:p>
            <a:pPr lvl="2"/>
            <a:r>
              <a:rPr lang="hu-HU" dirty="0"/>
              <a:t>a piaci véleményt, a résztvevők véleményét fogja tükrözni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902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Munkakör-értékelő mutatószámok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Adott két munkakör, amelyek mutatószámai azonosak</a:t>
            </a:r>
          </a:p>
          <a:p>
            <a:r>
              <a:rPr lang="hu-HU" dirty="0" smtClean="0"/>
              <a:t>A többségében férfiak által betöltött munkakör férfi dolgozói szerint őket diszkriminálják</a:t>
            </a:r>
          </a:p>
          <a:p>
            <a:r>
              <a:rPr lang="hu-HU" dirty="0" smtClean="0"/>
              <a:t>Mire alapozhatnak? Hol lehet bökkenő?</a:t>
            </a:r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044595"/>
              </p:ext>
            </p:extLst>
          </p:nvPr>
        </p:nvGraphicFramePr>
        <p:xfrm>
          <a:off x="1524000" y="4005064"/>
          <a:ext cx="60960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71167005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3145111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98911863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1674563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1. Munkakör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2. Munkakör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6906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hu-HU" dirty="0" smtClean="0"/>
                        <a:t>Alkalmazott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Bér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Alkalmazott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Bér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393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Férfi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25 000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Nő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20 000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482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Férfi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25 000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Nő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20 000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262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Nő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10 000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Férfi</a:t>
                      </a:r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50 000</a:t>
                      </a:r>
                      <a:endParaRPr lang="hu-H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5322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38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Munkakör-értékelő mutatószámok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munkakör-értékelő mutatószámok a </a:t>
            </a:r>
            <a:r>
              <a:rPr lang="hu-HU" dirty="0" err="1" smtClean="0"/>
              <a:t>munkakö-ri</a:t>
            </a:r>
            <a:r>
              <a:rPr lang="hu-HU" dirty="0" smtClean="0"/>
              <a:t> </a:t>
            </a:r>
            <a:r>
              <a:rPr lang="hu-HU" dirty="0"/>
              <a:t>jellemzők szerint </a:t>
            </a:r>
            <a:r>
              <a:rPr lang="hu-HU" dirty="0" smtClean="0"/>
              <a:t>értékelik </a:t>
            </a:r>
            <a:r>
              <a:rPr lang="hu-HU" dirty="0"/>
              <a:t>a munkaköröket, és nem a munkakörökön belüli jellemzők alapján az egyéni </a:t>
            </a:r>
            <a:r>
              <a:rPr lang="hu-HU" dirty="0" smtClean="0"/>
              <a:t>béreket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199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eddigiek gondolatmenetét követve válaszoljuk meg a következőket</a:t>
            </a:r>
          </a:p>
          <a:p>
            <a:pPr lvl="1"/>
            <a:r>
              <a:rPr lang="hu-HU" dirty="0" smtClean="0"/>
              <a:t>Miért éri meg a </a:t>
            </a:r>
            <a:r>
              <a:rPr lang="hu-HU" dirty="0" err="1" smtClean="0"/>
              <a:t>cafeteria</a:t>
            </a:r>
            <a:r>
              <a:rPr lang="hu-HU" dirty="0" smtClean="0"/>
              <a:t> a munkavállalónak?</a:t>
            </a:r>
          </a:p>
          <a:p>
            <a:pPr lvl="1"/>
            <a:r>
              <a:rPr lang="hu-HU" dirty="0" smtClean="0"/>
              <a:t>Miért éri meg a vállalatnak?</a:t>
            </a:r>
          </a:p>
          <a:p>
            <a:pPr lvl="1"/>
            <a:r>
              <a:rPr lang="hu-HU" dirty="0" smtClean="0"/>
              <a:t>Érdemes-e különböző csomagokat készíteni?</a:t>
            </a:r>
          </a:p>
          <a:p>
            <a:pPr lvl="1"/>
            <a:r>
              <a:rPr lang="hu-HU" dirty="0" smtClean="0"/>
              <a:t>Hogyan tudná a vállalat meghatározni, hogy mi/mik a jó csomag/csomagok?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9741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Szintetizáló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Értékelés szempontjai</a:t>
            </a:r>
            <a:endParaRPr lang="hu-HU" dirty="0"/>
          </a:p>
          <a:p>
            <a:pPr lvl="1"/>
            <a:r>
              <a:rPr lang="hu-HU" dirty="0" smtClean="0"/>
              <a:t>Kiírás teljesítése</a:t>
            </a:r>
          </a:p>
          <a:p>
            <a:pPr lvl="1"/>
            <a:r>
              <a:rPr lang="hu-HU" dirty="0" smtClean="0"/>
              <a:t>Tanultak (modell, gondolatmenet, terminusok) felhasználása</a:t>
            </a:r>
          </a:p>
          <a:p>
            <a:pPr lvl="1"/>
            <a:r>
              <a:rPr lang="hu-HU" dirty="0" smtClean="0"/>
              <a:t>Szakmai, világos érvelés</a:t>
            </a:r>
          </a:p>
          <a:p>
            <a:pPr lvl="1"/>
            <a:r>
              <a:rPr lang="hu-HU" dirty="0" smtClean="0"/>
              <a:t>Terjedelem (1 A4-es oldal)</a:t>
            </a:r>
          </a:p>
          <a:p>
            <a:pPr lvl="1"/>
            <a:r>
              <a:rPr lang="hu-HU" dirty="0" smtClean="0"/>
              <a:t>Nyelvtan</a:t>
            </a:r>
          </a:p>
          <a:p>
            <a:pPr lvl="1"/>
            <a:r>
              <a:rPr lang="hu-HU" dirty="0" smtClean="0"/>
              <a:t>Forma</a:t>
            </a:r>
          </a:p>
          <a:p>
            <a:r>
              <a:rPr lang="hu-HU" strike="sngStrike" dirty="0" smtClean="0"/>
              <a:t>Óra végén leadott vázlat 0, 0.5 vagy 1.0 pont</a:t>
            </a:r>
          </a:p>
          <a:p>
            <a:r>
              <a:rPr lang="hu-HU" dirty="0" smtClean="0"/>
              <a:t>Otthon kidolgozott és leadott munka </a:t>
            </a:r>
            <a:r>
              <a:rPr lang="hu-HU" dirty="0" err="1" smtClean="0"/>
              <a:t>max</a:t>
            </a:r>
            <a:r>
              <a:rPr lang="hu-HU" dirty="0" smtClean="0"/>
              <a:t>. 2 pont</a:t>
            </a:r>
            <a:endParaRPr lang="hu-HU" dirty="0" smtClean="0"/>
          </a:p>
          <a:p>
            <a:pPr lvl="1"/>
            <a:r>
              <a:rPr lang="hu-HU" dirty="0" smtClean="0"/>
              <a:t>Word formátumban (csupán a csapat egyik tagja)</a:t>
            </a:r>
          </a:p>
          <a:p>
            <a:pPr lvl="1"/>
            <a:r>
              <a:rPr lang="hu-HU" dirty="0" err="1" smtClean="0"/>
              <a:t>Moodle</a:t>
            </a:r>
            <a:r>
              <a:rPr lang="hu-HU" dirty="0" smtClean="0"/>
              <a:t> felületen leadva vasárnap </a:t>
            </a:r>
            <a:r>
              <a:rPr lang="hu-HU" dirty="0" smtClean="0"/>
              <a:t>(</a:t>
            </a:r>
            <a:r>
              <a:rPr lang="hu-HU" dirty="0" smtClean="0"/>
              <a:t>dec</a:t>
            </a:r>
            <a:r>
              <a:rPr lang="hu-HU" dirty="0" smtClean="0"/>
              <a:t>. 1.) </a:t>
            </a:r>
            <a:r>
              <a:rPr lang="hu-HU" dirty="0" smtClean="0"/>
              <a:t>23:59-ig</a:t>
            </a:r>
            <a:endParaRPr lang="hu-HU" dirty="0"/>
          </a:p>
          <a:p>
            <a:pPr lvl="1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2129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Miden alkalomra vonatkozó fontos kérés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Legyetek szívesek jegyzetelni!</a:t>
            </a:r>
          </a:p>
          <a:p>
            <a:pPr lvl="1"/>
            <a:r>
              <a:rPr lang="hu-HU" dirty="0" smtClean="0"/>
              <a:t>Ezt lehetővé tevő tempóban fogok haladni</a:t>
            </a:r>
          </a:p>
          <a:p>
            <a:pPr lvl="1"/>
            <a:r>
              <a:rPr lang="hu-HU" dirty="0" smtClean="0"/>
              <a:t>Kevesebb plusz ráfordítással elmélyíthető tudás</a:t>
            </a:r>
          </a:p>
          <a:p>
            <a:pPr lvl="1"/>
            <a:r>
              <a:rPr lang="hu-HU" dirty="0" smtClean="0"/>
              <a:t>Óra végi összetett feladathoz fontos kiindulás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5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</a:t>
            </a:r>
            <a:r>
              <a:rPr lang="hu-HU" dirty="0" smtClean="0"/>
              <a:t>értelme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Otthoni olvasmányból jól ismert fogalom. De mire tudjuk használni?</a:t>
            </a:r>
          </a:p>
          <a:p>
            <a:r>
              <a:rPr lang="hu-HU" dirty="0" smtClean="0"/>
              <a:t>Hasznosabb munkahely létrehozása</a:t>
            </a:r>
          </a:p>
          <a:p>
            <a:pPr lvl="1"/>
            <a:r>
              <a:rPr lang="hu-HU" dirty="0"/>
              <a:t>M</a:t>
            </a:r>
            <a:r>
              <a:rPr lang="hu-HU" dirty="0" smtClean="0"/>
              <a:t>unkaköri jellemzők mennyit érnek az alkalmazottnak, és mennyit nekünk</a:t>
            </a:r>
          </a:p>
          <a:p>
            <a:pPr lvl="1"/>
            <a:r>
              <a:rPr lang="hu-HU" dirty="0" smtClean="0"/>
              <a:t>Olyan csomag összeállítása, ami nekünk olcsóbb, és az alkalmazottnak értékesebb</a:t>
            </a:r>
          </a:p>
          <a:p>
            <a:r>
              <a:rPr lang="hu-HU" dirty="0" smtClean="0"/>
              <a:t>Csomagba tesszük a bért és a rugalmas munkaidőt</a:t>
            </a:r>
          </a:p>
          <a:p>
            <a:pPr lvl="1"/>
            <a:r>
              <a:rPr lang="hu-HU" dirty="0" smtClean="0"/>
              <a:t>Technológiánk megengedi (kis költség), hogy dolgozóink szabadon válasszák meg feladataik ütemezését</a:t>
            </a:r>
          </a:p>
          <a:p>
            <a:pPr lvl="1"/>
            <a:r>
              <a:rPr lang="hu-HU" dirty="0" smtClean="0"/>
              <a:t>Dolgozóinknak nagyon fontos ez a fajta rugalmasság, akár tetemes pénz is fizetnének érte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229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mérése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Dolgozók hasznosság-függvényének feltárása</a:t>
                </a:r>
              </a:p>
              <a:p>
                <a:pPr lvl="1"/>
                <a:r>
                  <a:rPr lang="hu-HU" dirty="0" smtClean="0"/>
                  <a:t>Korlátozások és feltevések</a:t>
                </a:r>
              </a:p>
              <a:p>
                <a:pPr lvl="2"/>
                <a:r>
                  <a:rPr lang="hu-HU" dirty="0" smtClean="0"/>
                  <a:t>Piacon csak bér és munkaidő-rugalmasság van a csomagban</a:t>
                </a:r>
              </a:p>
              <a:p>
                <a:pPr lvl="2"/>
                <a:r>
                  <a:rPr lang="hu-HU" dirty="0" smtClean="0"/>
                  <a:t>Dolgozók </a:t>
                </a:r>
                <a:r>
                  <a:rPr lang="hu-HU" dirty="0"/>
                  <a:t>preferenciái </a:t>
                </a:r>
                <a:r>
                  <a:rPr lang="hu-HU" dirty="0" smtClean="0"/>
                  <a:t>(közel) </a:t>
                </a:r>
                <a:r>
                  <a:rPr lang="hu-HU" dirty="0"/>
                  <a:t>azonosak</a:t>
                </a:r>
                <a:endParaRPr lang="hu-HU" dirty="0" smtClean="0"/>
              </a:p>
              <a:p>
                <a:pPr lvl="1"/>
                <a:r>
                  <a:rPr lang="hu-HU" dirty="0" smtClean="0"/>
                  <a:t>Közömbösségi görbe regressziója</a:t>
                </a:r>
              </a:p>
              <a:p>
                <a:pPr lvl="2"/>
                <a:r>
                  <a:rPr lang="hu-HU" dirty="0" smtClean="0"/>
                  <a:t>Munkaerő-piaci minta alapján</a:t>
                </a:r>
              </a:p>
              <a:p>
                <a:pPr lvl="2"/>
                <a:r>
                  <a:rPr lang="hu-HU" dirty="0" smtClean="0"/>
                  <a:t>(Bér ; Munkaidő-rugalmasság) adatpárok gyűjtése</a:t>
                </a:r>
              </a:p>
              <a:p>
                <a:pPr lvl="1"/>
                <a:r>
                  <a:rPr lang="hu-HU" dirty="0" smtClean="0"/>
                  <a:t>Másodfokú polinommal (kvadratikus regresszió)</a:t>
                </a:r>
              </a:p>
              <a:p>
                <a:pPr lvl="2"/>
                <a:r>
                  <a:rPr lang="hu-HU" dirty="0" smtClean="0"/>
                  <a:t>Figyelembe vehető a közömbösségi </a:t>
                </a:r>
                <a:r>
                  <a:rPr lang="hu-HU" dirty="0"/>
                  <a:t>g</a:t>
                </a:r>
                <a:r>
                  <a:rPr lang="hu-HU" dirty="0" smtClean="0"/>
                  <a:t>örbék konvexitása</a:t>
                </a:r>
                <a:endParaRPr lang="hu-HU" b="0" i="1" dirty="0" smtClean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1" i="1" smtClean="0">
                        <a:latin typeface="Cambria Math" panose="02040503050406030204" pitchFamily="18" charset="0"/>
                      </a:rPr>
                      <m:t>𝑲𝒐𝒏𝒔𝒕𝒂𝒏𝒔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u-HU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𝒓𝒖𝒈𝒎𝒖𝒏𝒌𝒂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𝒓𝒖𝒈𝒎𝒖𝒏𝒌𝒂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dirty="0"/>
              </a:p>
              <a:p>
                <a:pPr marL="914400" lvl="2" indent="0">
                  <a:buNone/>
                </a:pPr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67" t="-12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29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mérése</a:t>
            </a:r>
            <a:endParaRPr lang="hu-HU" dirty="0"/>
          </a:p>
        </p:txBody>
      </p:sp>
      <p:cxnSp>
        <p:nvCxnSpPr>
          <p:cNvPr id="18" name="Egyenes összekötő nyíllal 17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148064" y="6093296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22" name="Szabadkézi sokszög 21"/>
          <p:cNvSpPr/>
          <p:nvPr/>
        </p:nvSpPr>
        <p:spPr>
          <a:xfrm>
            <a:off x="1684536" y="1931893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Ellipszis 24"/>
          <p:cNvSpPr/>
          <p:nvPr/>
        </p:nvSpPr>
        <p:spPr>
          <a:xfrm>
            <a:off x="5546163" y="5207789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Ellipszis 25"/>
          <p:cNvSpPr/>
          <p:nvPr/>
        </p:nvSpPr>
        <p:spPr>
          <a:xfrm>
            <a:off x="1540520" y="2132856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Ellipszis 26"/>
          <p:cNvSpPr/>
          <p:nvPr/>
        </p:nvSpPr>
        <p:spPr>
          <a:xfrm>
            <a:off x="2483768" y="2526804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Ellipszis 27"/>
          <p:cNvSpPr/>
          <p:nvPr/>
        </p:nvSpPr>
        <p:spPr>
          <a:xfrm>
            <a:off x="7164288" y="4554472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Ellipszis 28"/>
          <p:cNvSpPr/>
          <p:nvPr/>
        </p:nvSpPr>
        <p:spPr>
          <a:xfrm>
            <a:off x="3712219" y="4266440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Ellipszis 29"/>
          <p:cNvSpPr/>
          <p:nvPr/>
        </p:nvSpPr>
        <p:spPr>
          <a:xfrm>
            <a:off x="2944260" y="3426205"/>
            <a:ext cx="288032" cy="2880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8" name="Szövegdoboz 57"/>
          <p:cNvSpPr txBox="1"/>
          <p:nvPr/>
        </p:nvSpPr>
        <p:spPr>
          <a:xfrm>
            <a:off x="4067944" y="1931893"/>
            <a:ext cx="417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Mért pontok alapján görbe illesztése</a:t>
            </a:r>
          </a:p>
        </p:txBody>
      </p:sp>
      <p:cxnSp>
        <p:nvCxnSpPr>
          <p:cNvPr id="61" name="Egyenes összekötő nyíllal 60"/>
          <p:cNvCxnSpPr/>
          <p:nvPr/>
        </p:nvCxnSpPr>
        <p:spPr>
          <a:xfrm flipH="1">
            <a:off x="2843808" y="2246367"/>
            <a:ext cx="2016224" cy="34123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Egyenes összekötő nyíllal 63"/>
          <p:cNvCxnSpPr/>
          <p:nvPr/>
        </p:nvCxnSpPr>
        <p:spPr>
          <a:xfrm flipH="1">
            <a:off x="3232292" y="2264173"/>
            <a:ext cx="1627740" cy="111143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Egyenes összekötő nyíllal 64"/>
          <p:cNvCxnSpPr/>
          <p:nvPr/>
        </p:nvCxnSpPr>
        <p:spPr>
          <a:xfrm flipH="1">
            <a:off x="4067944" y="2276872"/>
            <a:ext cx="792088" cy="187812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Egyenes összekötő nyíllal 70"/>
          <p:cNvCxnSpPr/>
          <p:nvPr/>
        </p:nvCxnSpPr>
        <p:spPr>
          <a:xfrm flipH="1">
            <a:off x="4860032" y="2264173"/>
            <a:ext cx="1512168" cy="2434315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15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mérése</a:t>
            </a:r>
            <a:endParaRPr lang="hu-HU" dirty="0"/>
          </a:p>
        </p:txBody>
      </p:sp>
      <p:cxnSp>
        <p:nvCxnSpPr>
          <p:cNvPr id="18" name="Egyenes összekötő nyíllal 17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148064" y="6093296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22" name="Szabadkézi sokszög 21"/>
          <p:cNvSpPr/>
          <p:nvPr/>
        </p:nvSpPr>
        <p:spPr>
          <a:xfrm>
            <a:off x="1684536" y="1931893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2" name="Egyenes összekötő 31"/>
          <p:cNvCxnSpPr/>
          <p:nvPr/>
        </p:nvCxnSpPr>
        <p:spPr>
          <a:xfrm>
            <a:off x="1187624" y="3212976"/>
            <a:ext cx="1584176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 flipV="1">
            <a:off x="2771800" y="3212976"/>
            <a:ext cx="0" cy="272360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 flipV="1">
            <a:off x="3491880" y="3861048"/>
            <a:ext cx="0" cy="207553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1187624" y="3861048"/>
            <a:ext cx="2304256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zövegdoboz 43"/>
          <p:cNvSpPr txBox="1"/>
          <p:nvPr/>
        </p:nvSpPr>
        <p:spPr>
          <a:xfrm>
            <a:off x="2582265" y="6037689"/>
            <a:ext cx="379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ε</a:t>
            </a:r>
            <a:r>
              <a:rPr lang="hu-HU" baseline="-25000" dirty="0" smtClean="0"/>
              <a:t>1</a:t>
            </a:r>
            <a:endParaRPr lang="hu-HU" baseline="-25000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467545" y="3676382"/>
            <a:ext cx="614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W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3305033" y="6040135"/>
            <a:ext cx="379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ε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47" name="Szövegdoboz 46"/>
          <p:cNvSpPr txBox="1"/>
          <p:nvPr/>
        </p:nvSpPr>
        <p:spPr>
          <a:xfrm>
            <a:off x="467545" y="3028310"/>
            <a:ext cx="614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W</a:t>
            </a:r>
            <a:r>
              <a:rPr lang="hu-HU" baseline="-25000" dirty="0" smtClean="0"/>
              <a:t>1</a:t>
            </a:r>
            <a:endParaRPr lang="hu-HU" baseline="-25000" dirty="0"/>
          </a:p>
        </p:txBody>
      </p:sp>
      <p:cxnSp>
        <p:nvCxnSpPr>
          <p:cNvPr id="51" name="Egyenes összekötő nyíllal 50"/>
          <p:cNvCxnSpPr/>
          <p:nvPr/>
        </p:nvCxnSpPr>
        <p:spPr>
          <a:xfrm>
            <a:off x="1828552" y="3212976"/>
            <a:ext cx="0" cy="6480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H="1">
            <a:off x="2771800" y="5207789"/>
            <a:ext cx="720079" cy="150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zövegdoboz 2"/>
          <p:cNvSpPr txBox="1"/>
          <p:nvPr/>
        </p:nvSpPr>
        <p:spPr>
          <a:xfrm>
            <a:off x="3651861" y="1296362"/>
            <a:ext cx="3368411" cy="123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Egy lehetséges rugalmasság-növekedéshez tartozó bércsökkenés kijelölése, mely adott dolgozót közömbösen érinti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433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mérése</a:t>
            </a:r>
            <a:endParaRPr lang="hu-HU" dirty="0"/>
          </a:p>
        </p:txBody>
      </p:sp>
      <p:cxnSp>
        <p:nvCxnSpPr>
          <p:cNvPr id="18" name="Egyenes összekötő nyíllal 17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148064" y="6093296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22" name="Szabadkézi sokszög 21"/>
          <p:cNvSpPr/>
          <p:nvPr/>
        </p:nvSpPr>
        <p:spPr>
          <a:xfrm>
            <a:off x="1684536" y="1931893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2" name="Egyenes összekötő 31"/>
          <p:cNvCxnSpPr/>
          <p:nvPr/>
        </p:nvCxnSpPr>
        <p:spPr>
          <a:xfrm>
            <a:off x="1187624" y="3212976"/>
            <a:ext cx="1584176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 flipV="1">
            <a:off x="2771800" y="3212976"/>
            <a:ext cx="0" cy="272360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 flipV="1">
            <a:off x="3491880" y="3861048"/>
            <a:ext cx="0" cy="207553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1187624" y="3861048"/>
            <a:ext cx="2304256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zövegdoboz 48"/>
          <p:cNvSpPr txBox="1"/>
          <p:nvPr/>
        </p:nvSpPr>
        <p:spPr>
          <a:xfrm>
            <a:off x="4483123" y="2147941"/>
            <a:ext cx="4553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 smtClean="0"/>
              <a:t>(ε</a:t>
            </a:r>
            <a:r>
              <a:rPr lang="hu-HU" baseline="-25000" dirty="0" smtClean="0"/>
              <a:t>2</a:t>
            </a:r>
            <a:r>
              <a:rPr lang="hu-HU" dirty="0" smtClean="0"/>
              <a:t>-</a:t>
            </a:r>
            <a:r>
              <a:rPr lang="hu-HU" dirty="0"/>
              <a:t>ε</a:t>
            </a:r>
            <a:r>
              <a:rPr lang="hu-HU" baseline="-25000" dirty="0" smtClean="0"/>
              <a:t>1</a:t>
            </a:r>
            <a:r>
              <a:rPr lang="hu-HU" dirty="0" smtClean="0"/>
              <a:t>) munkaidő-rugalmasság növekedés pénzegyenértékese: (W</a:t>
            </a:r>
            <a:r>
              <a:rPr lang="hu-HU" baseline="-25000" dirty="0" smtClean="0"/>
              <a:t>1</a:t>
            </a:r>
            <a:r>
              <a:rPr lang="hu-HU" dirty="0" smtClean="0"/>
              <a:t>-W</a:t>
            </a:r>
            <a:r>
              <a:rPr lang="hu-HU" baseline="-25000" dirty="0" smtClean="0"/>
              <a:t>2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51" name="Egyenes összekötő nyíllal 50"/>
          <p:cNvCxnSpPr/>
          <p:nvPr/>
        </p:nvCxnSpPr>
        <p:spPr>
          <a:xfrm>
            <a:off x="1828552" y="3212976"/>
            <a:ext cx="0" cy="6480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H="1">
            <a:off x="2771800" y="5207789"/>
            <a:ext cx="720079" cy="150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Szabadkézi sokszög 55"/>
          <p:cNvSpPr/>
          <p:nvPr/>
        </p:nvSpPr>
        <p:spPr>
          <a:xfrm>
            <a:off x="1923068" y="3026004"/>
            <a:ext cx="4827183" cy="848935"/>
          </a:xfrm>
          <a:custGeom>
            <a:avLst/>
            <a:gdLst>
              <a:gd name="connsiteX0" fmla="*/ 0 w 4827183"/>
              <a:gd name="connsiteY0" fmla="*/ 556182 h 848935"/>
              <a:gd name="connsiteX1" fmla="*/ 565608 w 4827183"/>
              <a:gd name="connsiteY1" fmla="*/ 433633 h 848935"/>
              <a:gd name="connsiteX2" fmla="*/ 1310326 w 4827183"/>
              <a:gd name="connsiteY2" fmla="*/ 226243 h 848935"/>
              <a:gd name="connsiteX3" fmla="*/ 2055043 w 4827183"/>
              <a:gd name="connsiteY3" fmla="*/ 320511 h 848935"/>
              <a:gd name="connsiteX4" fmla="*/ 3535052 w 4827183"/>
              <a:gd name="connsiteY4" fmla="*/ 801278 h 848935"/>
              <a:gd name="connsiteX5" fmla="*/ 4119513 w 4827183"/>
              <a:gd name="connsiteY5" fmla="*/ 782425 h 848935"/>
              <a:gd name="connsiteX6" fmla="*/ 4713402 w 4827183"/>
              <a:gd name="connsiteY6" fmla="*/ 367645 h 848935"/>
              <a:gd name="connsiteX7" fmla="*/ 4826524 w 4827183"/>
              <a:gd name="connsiteY7" fmla="*/ 0 h 848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27183" h="848935">
                <a:moveTo>
                  <a:pt x="0" y="556182"/>
                </a:moveTo>
                <a:cubicBezTo>
                  <a:pt x="173610" y="522402"/>
                  <a:pt x="347220" y="488623"/>
                  <a:pt x="565608" y="433633"/>
                </a:cubicBezTo>
                <a:cubicBezTo>
                  <a:pt x="783996" y="378643"/>
                  <a:pt x="1062087" y="245097"/>
                  <a:pt x="1310326" y="226243"/>
                </a:cubicBezTo>
                <a:cubicBezTo>
                  <a:pt x="1558565" y="207389"/>
                  <a:pt x="1684255" y="224672"/>
                  <a:pt x="2055043" y="320511"/>
                </a:cubicBezTo>
                <a:cubicBezTo>
                  <a:pt x="2425831" y="416350"/>
                  <a:pt x="3190974" y="724292"/>
                  <a:pt x="3535052" y="801278"/>
                </a:cubicBezTo>
                <a:cubicBezTo>
                  <a:pt x="3879130" y="878264"/>
                  <a:pt x="3923121" y="854697"/>
                  <a:pt x="4119513" y="782425"/>
                </a:cubicBezTo>
                <a:cubicBezTo>
                  <a:pt x="4315905" y="710153"/>
                  <a:pt x="4595567" y="498049"/>
                  <a:pt x="4713402" y="367645"/>
                </a:cubicBezTo>
                <a:cubicBezTo>
                  <a:pt x="4831237" y="237241"/>
                  <a:pt x="4828880" y="118620"/>
                  <a:pt x="4826524" y="0"/>
                </a:cubicBezTo>
              </a:path>
            </a:pathLst>
          </a:custGeom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7" name="Szabadkézi sokszög 56"/>
          <p:cNvSpPr/>
          <p:nvPr/>
        </p:nvSpPr>
        <p:spPr>
          <a:xfrm>
            <a:off x="3085755" y="1668785"/>
            <a:ext cx="1778476" cy="3487677"/>
          </a:xfrm>
          <a:custGeom>
            <a:avLst/>
            <a:gdLst>
              <a:gd name="connsiteX0" fmla="*/ 15664 w 1778476"/>
              <a:gd name="connsiteY0" fmla="*/ 3487677 h 3487677"/>
              <a:gd name="connsiteX1" fmla="*/ 25090 w 1778476"/>
              <a:gd name="connsiteY1" fmla="*/ 3110605 h 3487677"/>
              <a:gd name="connsiteX2" fmla="*/ 251334 w 1778476"/>
              <a:gd name="connsiteY2" fmla="*/ 2450728 h 3487677"/>
              <a:gd name="connsiteX3" fmla="*/ 628406 w 1778476"/>
              <a:gd name="connsiteY3" fmla="*/ 1706011 h 3487677"/>
              <a:gd name="connsiteX4" fmla="*/ 948917 w 1778476"/>
              <a:gd name="connsiteY4" fmla="*/ 197722 h 3487677"/>
              <a:gd name="connsiteX5" fmla="*/ 1448538 w 1778476"/>
              <a:gd name="connsiteY5" fmla="*/ 46893 h 3487677"/>
              <a:gd name="connsiteX6" fmla="*/ 1712488 w 1778476"/>
              <a:gd name="connsiteY6" fmla="*/ 471100 h 3487677"/>
              <a:gd name="connsiteX7" fmla="*/ 1778476 w 1778476"/>
              <a:gd name="connsiteY7" fmla="*/ 640782 h 3487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8476" h="3487677">
                <a:moveTo>
                  <a:pt x="15664" y="3487677"/>
                </a:moveTo>
                <a:cubicBezTo>
                  <a:pt x="738" y="3385553"/>
                  <a:pt x="-14188" y="3283430"/>
                  <a:pt x="25090" y="3110605"/>
                </a:cubicBezTo>
                <a:cubicBezTo>
                  <a:pt x="64368" y="2937780"/>
                  <a:pt x="150781" y="2684827"/>
                  <a:pt x="251334" y="2450728"/>
                </a:cubicBezTo>
                <a:cubicBezTo>
                  <a:pt x="351887" y="2216629"/>
                  <a:pt x="512142" y="2081512"/>
                  <a:pt x="628406" y="1706011"/>
                </a:cubicBezTo>
                <a:cubicBezTo>
                  <a:pt x="744670" y="1330510"/>
                  <a:pt x="812228" y="474242"/>
                  <a:pt x="948917" y="197722"/>
                </a:cubicBezTo>
                <a:cubicBezTo>
                  <a:pt x="1085606" y="-78798"/>
                  <a:pt x="1321276" y="1330"/>
                  <a:pt x="1448538" y="46893"/>
                </a:cubicBezTo>
                <a:cubicBezTo>
                  <a:pt x="1575800" y="92456"/>
                  <a:pt x="1657498" y="372119"/>
                  <a:pt x="1712488" y="471100"/>
                </a:cubicBezTo>
                <a:cubicBezTo>
                  <a:pt x="1767478" y="570081"/>
                  <a:pt x="1772977" y="605431"/>
                  <a:pt x="1778476" y="640782"/>
                </a:cubicBezTo>
              </a:path>
            </a:pathLst>
          </a:custGeom>
          <a:noFill/>
          <a:ln w="1905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Szövegdoboz 30"/>
          <p:cNvSpPr txBox="1"/>
          <p:nvPr/>
        </p:nvSpPr>
        <p:spPr>
          <a:xfrm>
            <a:off x="2582265" y="6037689"/>
            <a:ext cx="379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ε</a:t>
            </a:r>
            <a:r>
              <a:rPr lang="hu-HU" baseline="-25000" dirty="0" smtClean="0"/>
              <a:t>1</a:t>
            </a:r>
            <a:endParaRPr lang="hu-HU" baseline="-25000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467545" y="3676382"/>
            <a:ext cx="614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W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3305033" y="6040135"/>
            <a:ext cx="379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ε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467545" y="3028310"/>
            <a:ext cx="614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W</a:t>
            </a:r>
            <a:r>
              <a:rPr lang="hu-HU" baseline="-25000" dirty="0" smtClean="0"/>
              <a:t>1</a:t>
            </a:r>
            <a:endParaRPr lang="hu-HU" baseline="-25000" dirty="0"/>
          </a:p>
        </p:txBody>
      </p:sp>
    </p:spTree>
    <p:extLst>
      <p:ext uri="{BB962C8B-B14F-4D97-AF65-F5344CB8AC3E}">
        <p14:creationId xmlns:p14="http://schemas.microsoft.com/office/powerpoint/2010/main" val="333697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Pénzegyenértékes mérése - Bonyodalom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Pontatlanná teszi a mérést, ha az egyik korábbi feltevés sérül</a:t>
            </a:r>
          </a:p>
          <a:p>
            <a:pPr lvl="1"/>
            <a:r>
              <a:rPr lang="hu-HU" dirty="0" smtClean="0"/>
              <a:t>Dolgozók preferenciái most legyenek különbözőek</a:t>
            </a:r>
          </a:p>
          <a:p>
            <a:pPr lvl="2"/>
            <a:r>
              <a:rPr lang="hu-HU" dirty="0" smtClean="0"/>
              <a:t>Vannak akik jobban vágynak a rugalmasságra</a:t>
            </a:r>
          </a:p>
          <a:p>
            <a:pPr lvl="2"/>
            <a:r>
              <a:rPr lang="hu-HU" dirty="0" smtClean="0"/>
              <a:t>Vannak akik ezzel szemben inkább vágynak a pénzre</a:t>
            </a:r>
          </a:p>
          <a:p>
            <a:pPr lvl="1"/>
            <a:r>
              <a:rPr lang="hu-HU" dirty="0" smtClean="0"/>
              <a:t>Ha modellezésnél nem kontrollálunk erre a különbözőségre, akkor jó eséllyel</a:t>
            </a:r>
          </a:p>
          <a:p>
            <a:pPr lvl="2"/>
            <a:r>
              <a:rPr lang="hu-HU" dirty="0" smtClean="0"/>
              <a:t>Felülbecsüljük az egyenértékest azokra vonatkozóan, akik kevésbé vannak oda a rugalmasságért, és</a:t>
            </a:r>
          </a:p>
          <a:p>
            <a:pPr lvl="2"/>
            <a:r>
              <a:rPr lang="hu-HU" dirty="0" err="1" smtClean="0"/>
              <a:t>Alulbecsüljük</a:t>
            </a:r>
            <a:r>
              <a:rPr lang="hu-HU" dirty="0" smtClean="0"/>
              <a:t> az egyenértékest azokra vonatkozóan, akik viszont sokat adnának a rugalmasságért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199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Pénzegyenértékes mérése - Bonyodalom</a:t>
            </a:r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1187624" y="5936580"/>
            <a:ext cx="763284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1187624" y="836712"/>
            <a:ext cx="0" cy="5112568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79512" y="62068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Bér</a:t>
            </a:r>
            <a:endParaRPr lang="hu-HU" sz="32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5580112" y="6228601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Rugalmas munkaidő</a:t>
            </a:r>
            <a:endParaRPr lang="hu-HU" sz="3200" dirty="0"/>
          </a:p>
        </p:txBody>
      </p:sp>
      <p:sp>
        <p:nvSpPr>
          <p:cNvPr id="13" name="Szabadkézi sokszög 12"/>
          <p:cNvSpPr/>
          <p:nvPr/>
        </p:nvSpPr>
        <p:spPr>
          <a:xfrm>
            <a:off x="1998339" y="1171431"/>
            <a:ext cx="5911800" cy="3513331"/>
          </a:xfrm>
          <a:custGeom>
            <a:avLst/>
            <a:gdLst>
              <a:gd name="connsiteX0" fmla="*/ 0 w 5321300"/>
              <a:gd name="connsiteY0" fmla="*/ 0 h 1879600"/>
              <a:gd name="connsiteX1" fmla="*/ 1143000 w 5321300"/>
              <a:gd name="connsiteY1" fmla="*/ 787400 h 1879600"/>
              <a:gd name="connsiteX2" fmla="*/ 2514600 w 5321300"/>
              <a:gd name="connsiteY2" fmla="*/ 1384300 h 1879600"/>
              <a:gd name="connsiteX3" fmla="*/ 4089400 w 5321300"/>
              <a:gd name="connsiteY3" fmla="*/ 1714500 h 1879600"/>
              <a:gd name="connsiteX4" fmla="*/ 5321300 w 5321300"/>
              <a:gd name="connsiteY4" fmla="*/ 1879600 h 1879600"/>
              <a:gd name="connsiteX5" fmla="*/ 5321300 w 5321300"/>
              <a:gd name="connsiteY5" fmla="*/ 1879600 h 187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21300" h="1879600">
                <a:moveTo>
                  <a:pt x="0" y="0"/>
                </a:moveTo>
                <a:cubicBezTo>
                  <a:pt x="361950" y="278341"/>
                  <a:pt x="723900" y="556683"/>
                  <a:pt x="1143000" y="787400"/>
                </a:cubicBezTo>
                <a:cubicBezTo>
                  <a:pt x="1562100" y="1018117"/>
                  <a:pt x="2023533" y="1229783"/>
                  <a:pt x="2514600" y="1384300"/>
                </a:cubicBezTo>
                <a:cubicBezTo>
                  <a:pt x="3005667" y="1538817"/>
                  <a:pt x="3621617" y="1631950"/>
                  <a:pt x="4089400" y="1714500"/>
                </a:cubicBezTo>
                <a:cubicBezTo>
                  <a:pt x="4557183" y="1797050"/>
                  <a:pt x="5321300" y="1879600"/>
                  <a:pt x="5321300" y="1879600"/>
                </a:cubicBezTo>
                <a:lnTo>
                  <a:pt x="5321300" y="1879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lipszis 14"/>
          <p:cNvSpPr/>
          <p:nvPr/>
        </p:nvSpPr>
        <p:spPr>
          <a:xfrm>
            <a:off x="2051721" y="2141567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abadkézi sokszög 16"/>
          <p:cNvSpPr/>
          <p:nvPr/>
        </p:nvSpPr>
        <p:spPr>
          <a:xfrm>
            <a:off x="1616720" y="2034872"/>
            <a:ext cx="6487493" cy="1380182"/>
          </a:xfrm>
          <a:custGeom>
            <a:avLst/>
            <a:gdLst>
              <a:gd name="connsiteX0" fmla="*/ 0 w 4889500"/>
              <a:gd name="connsiteY0" fmla="*/ 0 h 1397000"/>
              <a:gd name="connsiteX1" fmla="*/ 1384300 w 4889500"/>
              <a:gd name="connsiteY1" fmla="*/ 749300 h 1397000"/>
              <a:gd name="connsiteX2" fmla="*/ 3327400 w 4889500"/>
              <a:gd name="connsiteY2" fmla="*/ 1193800 h 1397000"/>
              <a:gd name="connsiteX3" fmla="*/ 4889500 w 4889500"/>
              <a:gd name="connsiteY3" fmla="*/ 1397000 h 1397000"/>
              <a:gd name="connsiteX4" fmla="*/ 4889500 w 4889500"/>
              <a:gd name="connsiteY4" fmla="*/ 1397000 h 139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89500" h="1397000">
                <a:moveTo>
                  <a:pt x="0" y="0"/>
                </a:moveTo>
                <a:cubicBezTo>
                  <a:pt x="414866" y="275166"/>
                  <a:pt x="829733" y="550333"/>
                  <a:pt x="1384300" y="749300"/>
                </a:cubicBezTo>
                <a:cubicBezTo>
                  <a:pt x="1938867" y="948267"/>
                  <a:pt x="2743200" y="1085850"/>
                  <a:pt x="3327400" y="1193800"/>
                </a:cubicBezTo>
                <a:cubicBezTo>
                  <a:pt x="3911600" y="1301750"/>
                  <a:pt x="4889500" y="1397000"/>
                  <a:pt x="4889500" y="1397000"/>
                </a:cubicBezTo>
                <a:lnTo>
                  <a:pt x="4889500" y="1397000"/>
                </a:lnTo>
              </a:path>
            </a:pathLst>
          </a:cu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Ellipszis 21"/>
          <p:cNvSpPr/>
          <p:nvPr/>
        </p:nvSpPr>
        <p:spPr>
          <a:xfrm>
            <a:off x="6498231" y="4242619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Ellipszis 31"/>
          <p:cNvSpPr/>
          <p:nvPr/>
        </p:nvSpPr>
        <p:spPr>
          <a:xfrm>
            <a:off x="4572000" y="2640064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Ellipszis 32"/>
          <p:cNvSpPr/>
          <p:nvPr/>
        </p:nvSpPr>
        <p:spPr>
          <a:xfrm>
            <a:off x="5580112" y="3226711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Ellipszis 33"/>
          <p:cNvSpPr/>
          <p:nvPr/>
        </p:nvSpPr>
        <p:spPr>
          <a:xfrm>
            <a:off x="2582094" y="2640064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Ellipszis 34"/>
          <p:cNvSpPr/>
          <p:nvPr/>
        </p:nvSpPr>
        <p:spPr>
          <a:xfrm>
            <a:off x="7816181" y="2988608"/>
            <a:ext cx="288032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Ellipszis 35"/>
          <p:cNvSpPr/>
          <p:nvPr/>
        </p:nvSpPr>
        <p:spPr>
          <a:xfrm>
            <a:off x="4114181" y="354080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Ellipszis 36"/>
          <p:cNvSpPr/>
          <p:nvPr/>
        </p:nvSpPr>
        <p:spPr>
          <a:xfrm>
            <a:off x="2286370" y="171802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Ellipszis 37"/>
          <p:cNvSpPr/>
          <p:nvPr/>
        </p:nvSpPr>
        <p:spPr>
          <a:xfrm>
            <a:off x="7531245" y="4259064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Ellipszis 38"/>
          <p:cNvSpPr/>
          <p:nvPr/>
        </p:nvSpPr>
        <p:spPr>
          <a:xfrm>
            <a:off x="2142354" y="1012096"/>
            <a:ext cx="288032" cy="288032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Szövegdoboz 48"/>
          <p:cNvSpPr txBox="1"/>
          <p:nvPr/>
        </p:nvSpPr>
        <p:spPr>
          <a:xfrm>
            <a:off x="1944410" y="4352651"/>
            <a:ext cx="1835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77933C"/>
                </a:solidFill>
              </a:rPr>
              <a:t>Rugalmasságot kevésbé kedvelők</a:t>
            </a:r>
            <a:endParaRPr lang="hu-HU" dirty="0">
              <a:solidFill>
                <a:srgbClr val="77933C"/>
              </a:solidFill>
            </a:endParaRPr>
          </a:p>
        </p:txBody>
      </p:sp>
      <p:sp>
        <p:nvSpPr>
          <p:cNvPr id="50" name="Szövegdoboz 49"/>
          <p:cNvSpPr txBox="1"/>
          <p:nvPr/>
        </p:nvSpPr>
        <p:spPr>
          <a:xfrm>
            <a:off x="4494048" y="1044659"/>
            <a:ext cx="180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1F497D"/>
                </a:solidFill>
              </a:rPr>
              <a:t>Rugalmasságot jobban kedvelők</a:t>
            </a:r>
            <a:endParaRPr lang="hu-HU" dirty="0">
              <a:solidFill>
                <a:srgbClr val="1F497D"/>
              </a:solidFill>
            </a:endParaRPr>
          </a:p>
        </p:txBody>
      </p:sp>
      <p:cxnSp>
        <p:nvCxnSpPr>
          <p:cNvPr id="52" name="Egyenes összekötő nyíllal 51"/>
          <p:cNvCxnSpPr>
            <a:stCxn id="50" idx="1"/>
            <a:endCxn id="39" idx="6"/>
          </p:cNvCxnSpPr>
          <p:nvPr/>
        </p:nvCxnSpPr>
        <p:spPr>
          <a:xfrm flipH="1" flipV="1">
            <a:off x="2430386" y="1156112"/>
            <a:ext cx="2063662" cy="211713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gyenes összekötő nyíllal 53"/>
          <p:cNvCxnSpPr>
            <a:stCxn id="50" idx="1"/>
            <a:endCxn id="37" idx="7"/>
          </p:cNvCxnSpPr>
          <p:nvPr/>
        </p:nvCxnSpPr>
        <p:spPr>
          <a:xfrm flipH="1">
            <a:off x="2532221" y="1367825"/>
            <a:ext cx="1961827" cy="392380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gyenes összekötő nyíllal 54"/>
          <p:cNvCxnSpPr>
            <a:stCxn id="50" idx="1"/>
            <a:endCxn id="36" idx="0"/>
          </p:cNvCxnSpPr>
          <p:nvPr/>
        </p:nvCxnSpPr>
        <p:spPr>
          <a:xfrm flipH="1">
            <a:off x="4258197" y="1367825"/>
            <a:ext cx="235851" cy="2172979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gyenes összekötő nyíllal 57"/>
          <p:cNvCxnSpPr>
            <a:stCxn id="50" idx="2"/>
            <a:endCxn id="22" idx="0"/>
          </p:cNvCxnSpPr>
          <p:nvPr/>
        </p:nvCxnSpPr>
        <p:spPr>
          <a:xfrm>
            <a:off x="5397120" y="1690990"/>
            <a:ext cx="1245127" cy="2551629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gyenes összekötő nyíllal 60"/>
          <p:cNvCxnSpPr>
            <a:stCxn id="50" idx="2"/>
            <a:endCxn id="38" idx="1"/>
          </p:cNvCxnSpPr>
          <p:nvPr/>
        </p:nvCxnSpPr>
        <p:spPr>
          <a:xfrm>
            <a:off x="5397120" y="1690990"/>
            <a:ext cx="2176306" cy="2610255"/>
          </a:xfrm>
          <a:prstGeom prst="straightConnector1">
            <a:avLst/>
          </a:prstGeom>
          <a:ln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nyíllal 69"/>
          <p:cNvCxnSpPr>
            <a:stCxn id="49" idx="0"/>
            <a:endCxn id="34" idx="4"/>
          </p:cNvCxnSpPr>
          <p:nvPr/>
        </p:nvCxnSpPr>
        <p:spPr>
          <a:xfrm flipH="1" flipV="1">
            <a:off x="2726110" y="2928096"/>
            <a:ext cx="136051" cy="1424555"/>
          </a:xfrm>
          <a:prstGeom prst="straightConnector1">
            <a:avLst/>
          </a:prstGeom>
          <a:ln>
            <a:solidFill>
              <a:srgbClr val="8296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gyenes összekötő nyíllal 70"/>
          <p:cNvCxnSpPr>
            <a:stCxn id="49" idx="0"/>
            <a:endCxn id="32" idx="2"/>
          </p:cNvCxnSpPr>
          <p:nvPr/>
        </p:nvCxnSpPr>
        <p:spPr>
          <a:xfrm flipV="1">
            <a:off x="2862161" y="2784080"/>
            <a:ext cx="1709839" cy="1568571"/>
          </a:xfrm>
          <a:prstGeom prst="straightConnector1">
            <a:avLst/>
          </a:prstGeom>
          <a:ln>
            <a:solidFill>
              <a:srgbClr val="8296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nyíllal 73"/>
          <p:cNvCxnSpPr>
            <a:stCxn id="49" idx="3"/>
            <a:endCxn id="33" idx="3"/>
          </p:cNvCxnSpPr>
          <p:nvPr/>
        </p:nvCxnSpPr>
        <p:spPr>
          <a:xfrm flipV="1">
            <a:off x="3779912" y="3472562"/>
            <a:ext cx="1842381" cy="1203255"/>
          </a:xfrm>
          <a:prstGeom prst="straightConnector1">
            <a:avLst/>
          </a:prstGeom>
          <a:ln>
            <a:solidFill>
              <a:srgbClr val="8296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gyenes összekötő nyíllal 84"/>
          <p:cNvCxnSpPr>
            <a:stCxn id="49" idx="3"/>
            <a:endCxn id="35" idx="3"/>
          </p:cNvCxnSpPr>
          <p:nvPr/>
        </p:nvCxnSpPr>
        <p:spPr>
          <a:xfrm flipV="1">
            <a:off x="3779912" y="3234459"/>
            <a:ext cx="4078450" cy="1441358"/>
          </a:xfrm>
          <a:prstGeom prst="straightConnector1">
            <a:avLst/>
          </a:prstGeom>
          <a:ln>
            <a:solidFill>
              <a:srgbClr val="8296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gyenes összekötő nyíllal 87"/>
          <p:cNvCxnSpPr>
            <a:stCxn id="49" idx="0"/>
            <a:endCxn id="15" idx="4"/>
          </p:cNvCxnSpPr>
          <p:nvPr/>
        </p:nvCxnSpPr>
        <p:spPr>
          <a:xfrm flipH="1" flipV="1">
            <a:off x="2195737" y="2429599"/>
            <a:ext cx="666424" cy="1923052"/>
          </a:xfrm>
          <a:prstGeom prst="straightConnector1">
            <a:avLst/>
          </a:prstGeom>
          <a:ln>
            <a:solidFill>
              <a:srgbClr val="8296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84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765</Words>
  <Application>Microsoft Office PowerPoint</Application>
  <PresentationFormat>Diavetítés a képernyőre (4:3 oldalarány)</PresentationFormat>
  <Paragraphs>137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Wingdings</vt:lpstr>
      <vt:lpstr>Office-téma</vt:lpstr>
      <vt:lpstr>PowerPoint-bemutató</vt:lpstr>
      <vt:lpstr>Miden alkalomra vonatkozó fontos kérés</vt:lpstr>
      <vt:lpstr>Pénzegyenértékes értelme</vt:lpstr>
      <vt:lpstr>Pénzegyenértékes mérése</vt:lpstr>
      <vt:lpstr>Pénzegyenértékes mérése</vt:lpstr>
      <vt:lpstr>Pénzegyenértékes mérése</vt:lpstr>
      <vt:lpstr>Pénzegyenértékes mérése</vt:lpstr>
      <vt:lpstr>Pénzegyenértékes mérése - Bonyodalom</vt:lpstr>
      <vt:lpstr>Pénzegyenértékes mérése - Bonyodalom</vt:lpstr>
      <vt:lpstr>Pénzegyenértékes mérése - Bonyodalom</vt:lpstr>
      <vt:lpstr>Pénzegyenértékes mérése - Bonyodalom</vt:lpstr>
      <vt:lpstr>Pénzegyenértékesek számítása</vt:lpstr>
      <vt:lpstr>Munkakör-értékelő mutatószámok</vt:lpstr>
      <vt:lpstr>Munkakör-értékelő mutatószámok</vt:lpstr>
      <vt:lpstr>Munkakör-értékelő mutatószámok</vt:lpstr>
      <vt:lpstr>Munkakör-értékelő mutatószámok</vt:lpstr>
      <vt:lpstr>Szintetizáló feladat</vt:lpstr>
      <vt:lpstr>Szintetizáló feladat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531</cp:revision>
  <dcterms:created xsi:type="dcterms:W3CDTF">2014-09-10T08:43:05Z</dcterms:created>
  <dcterms:modified xsi:type="dcterms:W3CDTF">2019-11-25T07:37:32Z</dcterms:modified>
</cp:coreProperties>
</file>